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59" r:id="rId6"/>
    <p:sldId id="263" r:id="rId7"/>
    <p:sldId id="260" r:id="rId8"/>
    <p:sldId id="264" r:id="rId9"/>
    <p:sldId id="269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DA1ED-32B3-4ACE-8470-A8C412F4CD65}" v="39" dt="2023-02-17T02:16:45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/>
    <p:restoredTop sz="94698"/>
  </p:normalViewPr>
  <p:slideViewPr>
    <p:cSldViewPr snapToGrid="0" snapToObjects="1">
      <p:cViewPr varScale="1">
        <p:scale>
          <a:sx n="105" d="100"/>
          <a:sy n="105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CD400-8A31-4C70-AFCA-C14603D1D5E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E5BEC-42DF-4A35-A0A0-58A3E4625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0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E5BEC-42DF-4A35-A0A0-58A3E46250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2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E5BEC-42DF-4A35-A0A0-58A3E46250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7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6BFC-D24D-5F43-9001-CCE677B98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299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E2C2D-3715-0445-A5FF-2E954E98C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267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4BDA-DE51-D046-AE3F-9F91379A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87FBD9-D931-F745-A59E-3E72134D762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15DBD-6938-424D-9CD7-3B98E11A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8981B-0C3B-4E4C-B029-64751BCB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8777-3295-7E49-AD43-AF6A5AAE2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8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8AB26-8C79-1148-A5D8-10C6667A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F866-1F74-B54D-A601-6F0F01A0D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24CB2-FF71-2246-8CEE-230DFE8C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87FBD9-D931-F745-A59E-3E72134D762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ADFE6-93D4-7942-B9FF-4A09510B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D271A-A97B-B14B-BBA1-D4C28B2B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8777-3295-7E49-AD43-AF6A5AAE2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0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A323-CA7C-334C-AE32-5A901FFD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01173-12DE-BD46-98A0-230DA2FAC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B6EAC-16CA-7742-8FBA-F5B62BCA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87FBD9-D931-F745-A59E-3E72134D762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1FB51-C82A-6046-808D-0F531971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19DC3-4A54-C649-A0B8-ADA5136D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8777-3295-7E49-AD43-AF6A5AAE2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8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0FFA-4AA7-104A-9356-8B350B61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734CB-9603-E846-BC9C-BDFD2A8AD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419"/>
            <a:ext cx="5181600" cy="285354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F74C5-C413-DB4B-A56A-0BB3B3AA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323419"/>
            <a:ext cx="5181600" cy="28535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7D6D0-2A68-7B46-8202-A957E00A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87FBD9-D931-F745-A59E-3E72134D762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EFAD4-3B38-4744-8F10-1ABD9FC2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B2B99-7A78-A94B-A799-5FC43751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8777-3295-7E49-AD43-AF6A5AAE2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0F1C-9727-AF4C-9801-1599AF71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9322B-0678-C843-8566-485754AC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87FBD9-D931-F745-A59E-3E72134D762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F7FDB-6DD9-154D-8AEA-A6F002EE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BDD5D-807C-9642-81C8-0D54B8A2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8777-3295-7E49-AD43-AF6A5AAE2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5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CB669-007C-0B45-848E-08AC0711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87FBD9-D931-F745-A59E-3E72134D762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7032C-B9EC-B443-8E6D-AAD4EEEB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B51E2-B85B-5D43-AC83-A090902C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8777-3295-7E49-AD43-AF6A5AAE2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3E47-37CD-7445-8EB4-D619EA9C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662"/>
            <a:ext cx="3932237" cy="17100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B635-6FF6-9B4F-A4EE-6B5B94BF6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65662"/>
            <a:ext cx="6172200" cy="4495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74CF7-CE4E-E64F-BEB0-4287F1E97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41964"/>
            <a:ext cx="3932237" cy="26270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FF205-B0DA-8449-B0C3-3AC601ED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87FBD9-D931-F745-A59E-3E72134D762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46F38-5C70-7F41-9081-9A4E4381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084D1-01C9-3143-B644-61974C5B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8777-3295-7E49-AD43-AF6A5AAE2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2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0D2F2-AAAA-8C4D-8668-E98A4A82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8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BD950-A972-3F47-BF4B-18CFD7FA3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44033"/>
            <a:ext cx="10515600" cy="3032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7C46-A1BD-EB42-BDDF-96900698B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8777-3295-7E49-AD43-AF6A5AAE2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9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png"/><Relationship Id="rId10" Type="http://schemas.openxmlformats.org/officeDocument/2006/relationships/image" Target="../media/image19.gi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hmro.org/CAER/resources/safety-summi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hmro.org/CAER/resources/safety-summi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rocess_safet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en.wikipedia.org/wiki/Process_safet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rocess_safety_managem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en.wikipedia.org/wiki/Process_safety_managem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7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04831"/>
            <a:ext cx="7294420" cy="93387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Can We Also Manage Process Safety With Cheese?</a:t>
            </a: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62" y="6021077"/>
            <a:ext cx="3369338" cy="836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E92D39-A204-B1B8-5212-B1C542C59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936" y="2127903"/>
            <a:ext cx="4881622" cy="3265874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AB6236F2-CEA6-31AE-9717-BBD8BF7C01E6}"/>
              </a:ext>
            </a:extLst>
          </p:cNvPr>
          <p:cNvSpPr/>
          <p:nvPr/>
        </p:nvSpPr>
        <p:spPr>
          <a:xfrm>
            <a:off x="5126183" y="1377735"/>
            <a:ext cx="1763044" cy="5189319"/>
          </a:xfrm>
          <a:prstGeom prst="rightBrace">
            <a:avLst/>
          </a:prstGeom>
          <a:noFill/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41EB90-8F36-0B30-49A4-E89061046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88" y="1385453"/>
            <a:ext cx="5195875" cy="587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>
                <a:solidFill>
                  <a:schemeClr val="tx1"/>
                </a:solidFill>
              </a:rPr>
              <a:t>Fourteen (14) OSHA Elements of PSM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Employee Participation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Process Safety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Process Hazard Analysis (PHA)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Operating Procedures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Training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Contractors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Pre-Startup Safety Review (PSSR)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Mechanical Integrity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Hot Work Permit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Management of Change (MOC)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Incident Investigation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Emergency Planning and Response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Compliance Audits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Trade Secrets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04831"/>
            <a:ext cx="7550286" cy="933874"/>
          </a:xfrm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What About Other Activities That Improve PSM Performance?</a:t>
            </a: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62" y="6021077"/>
            <a:ext cx="3369338" cy="836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E92D39-A204-B1B8-5212-B1C542C59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608" y="1538705"/>
            <a:ext cx="2417445" cy="16173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7E3ADC-0730-A546-2DAB-AF23549B616E}"/>
              </a:ext>
            </a:extLst>
          </p:cNvPr>
          <p:cNvSpPr txBox="1"/>
          <p:nvPr/>
        </p:nvSpPr>
        <p:spPr>
          <a:xfrm>
            <a:off x="1643413" y="3619724"/>
            <a:ext cx="108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Reliability Assessments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0BCE-DA4F-D23C-BE4B-D5B8F61AB650}"/>
              </a:ext>
            </a:extLst>
          </p:cNvPr>
          <p:cNvSpPr txBox="1"/>
          <p:nvPr/>
        </p:nvSpPr>
        <p:spPr>
          <a:xfrm>
            <a:off x="1100431" y="2545944"/>
            <a:ext cx="100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Risk Assessments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D29737-B025-B7B8-634A-6DB9AC85950A}"/>
              </a:ext>
            </a:extLst>
          </p:cNvPr>
          <p:cNvSpPr txBox="1"/>
          <p:nvPr/>
        </p:nvSpPr>
        <p:spPr>
          <a:xfrm>
            <a:off x="616017" y="5558696"/>
            <a:ext cx="847592" cy="39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Design Review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2EE062-C27C-4A3B-C909-33EC9D8596ED}"/>
              </a:ext>
            </a:extLst>
          </p:cNvPr>
          <p:cNvSpPr txBox="1"/>
          <p:nvPr/>
        </p:nvSpPr>
        <p:spPr>
          <a:xfrm>
            <a:off x="1545991" y="4830307"/>
            <a:ext cx="1011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Alarm Management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4CBEF-4B32-C099-2333-32B907CD9861}"/>
              </a:ext>
            </a:extLst>
          </p:cNvPr>
          <p:cNvSpPr txBox="1"/>
          <p:nvPr/>
        </p:nvSpPr>
        <p:spPr>
          <a:xfrm>
            <a:off x="1517389" y="5803526"/>
            <a:ext cx="92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Process Evaluation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1BDE9-C67D-9AC7-87A7-CF369E7DAD89}"/>
              </a:ext>
            </a:extLst>
          </p:cNvPr>
          <p:cNvSpPr txBox="1"/>
          <p:nvPr/>
        </p:nvSpPr>
        <p:spPr>
          <a:xfrm>
            <a:off x="2966803" y="4087930"/>
            <a:ext cx="81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Work Permit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F305F6-12FA-2695-D0CB-EDF4F0E7367F}"/>
              </a:ext>
            </a:extLst>
          </p:cNvPr>
          <p:cNvSpPr txBox="1"/>
          <p:nvPr/>
        </p:nvSpPr>
        <p:spPr>
          <a:xfrm>
            <a:off x="7272537" y="4399554"/>
            <a:ext cx="902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Instrument Checks/ Testing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B72C4-5FC5-AE00-2906-A32715971193}"/>
              </a:ext>
            </a:extLst>
          </p:cNvPr>
          <p:cNvSpPr txBox="1"/>
          <p:nvPr/>
        </p:nvSpPr>
        <p:spPr>
          <a:xfrm>
            <a:off x="7160849" y="3125460"/>
            <a:ext cx="97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Stewardship of Disabling Safety Devices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BDA734-3C77-29C0-0AE9-35487F300F63}"/>
              </a:ext>
            </a:extLst>
          </p:cNvPr>
          <p:cNvSpPr txBox="1"/>
          <p:nvPr/>
        </p:nvSpPr>
        <p:spPr>
          <a:xfrm>
            <a:off x="2327933" y="1801417"/>
            <a:ext cx="72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Donning PPE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036DF1-0976-8788-1D05-E939669CD42A}"/>
              </a:ext>
            </a:extLst>
          </p:cNvPr>
          <p:cNvSpPr txBox="1"/>
          <p:nvPr/>
        </p:nvSpPr>
        <p:spPr>
          <a:xfrm>
            <a:off x="8271726" y="5467670"/>
            <a:ext cx="920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Field Verification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924896-1F9A-8A9C-2C66-E322785F74B2}"/>
              </a:ext>
            </a:extLst>
          </p:cNvPr>
          <p:cNvSpPr txBox="1"/>
          <p:nvPr/>
        </p:nvSpPr>
        <p:spPr>
          <a:xfrm>
            <a:off x="6700094" y="5500255"/>
            <a:ext cx="92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Emergency Notification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7B3959-434F-FEFB-E0EB-BC839D679607}"/>
              </a:ext>
            </a:extLst>
          </p:cNvPr>
          <p:cNvSpPr txBox="1"/>
          <p:nvPr/>
        </p:nvSpPr>
        <p:spPr>
          <a:xfrm>
            <a:off x="4421076" y="2337833"/>
            <a:ext cx="1005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LOTO (Lock-out/ Tag-out)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5F49C1-3AF1-5D29-5188-607B946CA8DB}"/>
              </a:ext>
            </a:extLst>
          </p:cNvPr>
          <p:cNvSpPr txBox="1"/>
          <p:nvPr/>
        </p:nvSpPr>
        <p:spPr>
          <a:xfrm>
            <a:off x="6182397" y="2464342"/>
            <a:ext cx="914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Action Item Completion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821241-1213-B10C-4D76-9E9A5C8443E7}"/>
              </a:ext>
            </a:extLst>
          </p:cNvPr>
          <p:cNvSpPr txBox="1"/>
          <p:nvPr/>
        </p:nvSpPr>
        <p:spPr>
          <a:xfrm>
            <a:off x="540123" y="4038924"/>
            <a:ext cx="95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Incident Reporting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0A2F72-D88F-99A6-63D6-57F87EAA4CAC}"/>
              </a:ext>
            </a:extLst>
          </p:cNvPr>
          <p:cNvSpPr txBox="1"/>
          <p:nvPr/>
        </p:nvSpPr>
        <p:spPr>
          <a:xfrm>
            <a:off x="6594517" y="1803069"/>
            <a:ext cx="1029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Field Checks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C58120-60F8-1A82-E6EB-8F8AFF25089E}"/>
              </a:ext>
            </a:extLst>
          </p:cNvPr>
          <p:cNvSpPr txBox="1"/>
          <p:nvPr/>
        </p:nvSpPr>
        <p:spPr>
          <a:xfrm>
            <a:off x="5075402" y="1566534"/>
            <a:ext cx="73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Process Trending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0DEF79-873C-0F57-8C14-A1EAC2D4249E}"/>
              </a:ext>
            </a:extLst>
          </p:cNvPr>
          <p:cNvSpPr txBox="1"/>
          <p:nvPr/>
        </p:nvSpPr>
        <p:spPr>
          <a:xfrm>
            <a:off x="8806203" y="3496244"/>
            <a:ext cx="837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Inspection Data Review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9246E-676F-9506-BAB1-F915D19176F4}"/>
              </a:ext>
            </a:extLst>
          </p:cNvPr>
          <p:cNvSpPr txBox="1"/>
          <p:nvPr/>
        </p:nvSpPr>
        <p:spPr>
          <a:xfrm>
            <a:off x="8174856" y="1894717"/>
            <a:ext cx="784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Learning from Industry Incidents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1ABBBE-5A4E-AAE3-46C8-B80B2287EEEC}"/>
              </a:ext>
            </a:extLst>
          </p:cNvPr>
          <p:cNvSpPr txBox="1"/>
          <p:nvPr/>
        </p:nvSpPr>
        <p:spPr>
          <a:xfrm>
            <a:off x="8732117" y="4574014"/>
            <a:ext cx="719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Metrics Review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FF038A-3E60-C29D-456E-151EA28FB15C}"/>
              </a:ext>
            </a:extLst>
          </p:cNvPr>
          <p:cNvSpPr txBox="1"/>
          <p:nvPr/>
        </p:nvSpPr>
        <p:spPr>
          <a:xfrm>
            <a:off x="2662157" y="5315265"/>
            <a:ext cx="103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Operator Rounds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2F3FC8-359F-2C79-6132-EE9E218A7EF6}"/>
              </a:ext>
            </a:extLst>
          </p:cNvPr>
          <p:cNvSpPr txBox="1"/>
          <p:nvPr/>
        </p:nvSpPr>
        <p:spPr>
          <a:xfrm>
            <a:off x="2919848" y="2925075"/>
            <a:ext cx="871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Job Hazard Analysis (JHA)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EAB73-4EEF-B041-12CE-4598F653040F}"/>
              </a:ext>
            </a:extLst>
          </p:cNvPr>
          <p:cNvSpPr txBox="1"/>
          <p:nvPr/>
        </p:nvSpPr>
        <p:spPr>
          <a:xfrm>
            <a:off x="3567543" y="1689856"/>
            <a:ext cx="99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Field Safety Audits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FC3F52-D00E-1268-6AEF-57D3F77D4712}"/>
              </a:ext>
            </a:extLst>
          </p:cNvPr>
          <p:cNvSpPr txBox="1"/>
          <p:nvPr/>
        </p:nvSpPr>
        <p:spPr>
          <a:xfrm>
            <a:off x="9898473" y="3885036"/>
            <a:ext cx="871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Job Safety Analysis (JSA)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8AEB3A0-62CA-6990-80D1-427C5CB0A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536" y="3220583"/>
            <a:ext cx="2030308" cy="334154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9C63AAD-EED2-82EE-DC7F-CC4A52146FAA}"/>
              </a:ext>
            </a:extLst>
          </p:cNvPr>
          <p:cNvSpPr/>
          <p:nvPr/>
        </p:nvSpPr>
        <p:spPr>
          <a:xfrm>
            <a:off x="9192508" y="1450109"/>
            <a:ext cx="2796292" cy="1789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2" y="503777"/>
            <a:ext cx="7550286" cy="933874"/>
          </a:xfrm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A Worker-Centric PSM Framework</a:t>
            </a: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4" name="Picture 76">
            <a:extLst>
              <a:ext uri="{FF2B5EF4-FFF2-40B4-BE49-F238E27FC236}">
                <a16:creationId xmlns:a16="http://schemas.microsoft.com/office/drawing/2014/main" id="{8264808B-A431-F6AB-6B6E-803E2516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2" y="3010015"/>
            <a:ext cx="386744" cy="41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4DEE4-A393-B6D2-4B27-19D48B917287}"/>
              </a:ext>
            </a:extLst>
          </p:cNvPr>
          <p:cNvSpPr txBox="1"/>
          <p:nvPr/>
        </p:nvSpPr>
        <p:spPr>
          <a:xfrm>
            <a:off x="303361" y="1523099"/>
            <a:ext cx="77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Process Hazard Analysis (PHA)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398BD-71F6-CC40-F30A-F39378A4F279}"/>
              </a:ext>
            </a:extLst>
          </p:cNvPr>
          <p:cNvSpPr txBox="1"/>
          <p:nvPr/>
        </p:nvSpPr>
        <p:spPr>
          <a:xfrm>
            <a:off x="170174" y="3471999"/>
            <a:ext cx="108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Reliability Assessments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BBF67-9281-398F-2D0B-98CDA8991A77}"/>
              </a:ext>
            </a:extLst>
          </p:cNvPr>
          <p:cNvSpPr txBox="1"/>
          <p:nvPr/>
        </p:nvSpPr>
        <p:spPr>
          <a:xfrm>
            <a:off x="188446" y="4067195"/>
            <a:ext cx="978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Management of Change (MOC)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C014A-61A0-EFFB-7165-EBB6167F3B66}"/>
              </a:ext>
            </a:extLst>
          </p:cNvPr>
          <p:cNvSpPr txBox="1"/>
          <p:nvPr/>
        </p:nvSpPr>
        <p:spPr>
          <a:xfrm>
            <a:off x="710199" y="2575230"/>
            <a:ext cx="100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Risk Assessments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ECE277-C7ED-28E2-154A-048DB58AC992}"/>
              </a:ext>
            </a:extLst>
          </p:cNvPr>
          <p:cNvSpPr txBox="1"/>
          <p:nvPr/>
        </p:nvSpPr>
        <p:spPr>
          <a:xfrm>
            <a:off x="241835" y="5581099"/>
            <a:ext cx="847592" cy="39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Design Review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30DFE76-D23F-A7FB-8B8D-785AB99C3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23" y="4093672"/>
            <a:ext cx="720767" cy="270465"/>
          </a:xfrm>
          <a:prstGeom prst="rect">
            <a:avLst/>
          </a:prstGeom>
        </p:spPr>
      </p:pic>
      <p:pic>
        <p:nvPicPr>
          <p:cNvPr id="37" name="Picture 143">
            <a:extLst>
              <a:ext uri="{FF2B5EF4-FFF2-40B4-BE49-F238E27FC236}">
                <a16:creationId xmlns:a16="http://schemas.microsoft.com/office/drawing/2014/main" id="{8A7F5C23-3B53-3FE2-C0DA-EE3A035F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9" y="4805469"/>
            <a:ext cx="5365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5E84DEB-B821-1CB5-4A6F-4BBC56536BFD}"/>
              </a:ext>
            </a:extLst>
          </p:cNvPr>
          <p:cNvSpPr txBox="1"/>
          <p:nvPr/>
        </p:nvSpPr>
        <p:spPr>
          <a:xfrm>
            <a:off x="1438007" y="4852128"/>
            <a:ext cx="91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Compliance Audits</a:t>
            </a:r>
          </a:p>
        </p:txBody>
      </p:sp>
      <p:pic>
        <p:nvPicPr>
          <p:cNvPr id="39" name="Picture 140">
            <a:extLst>
              <a:ext uri="{FF2B5EF4-FFF2-40B4-BE49-F238E27FC236}">
                <a16:creationId xmlns:a16="http://schemas.microsoft.com/office/drawing/2014/main" id="{CC85A031-F954-66AE-E5FF-A37E2294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09" y="5026894"/>
            <a:ext cx="357838" cy="36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8">
            <a:extLst>
              <a:ext uri="{FF2B5EF4-FFF2-40B4-BE49-F238E27FC236}">
                <a16:creationId xmlns:a16="http://schemas.microsoft.com/office/drawing/2014/main" id="{E21BF785-4544-1596-8C86-360BD7C0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80" y="3897664"/>
            <a:ext cx="325483" cy="3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2950DAB-1E02-E8AC-F81F-7DC8006C838B}"/>
              </a:ext>
            </a:extLst>
          </p:cNvPr>
          <p:cNvSpPr txBox="1"/>
          <p:nvPr/>
        </p:nvSpPr>
        <p:spPr>
          <a:xfrm>
            <a:off x="2473038" y="5451390"/>
            <a:ext cx="1316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Emergency Drills and Planning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ADF174-0AD1-D40B-6B57-0B0D830FB644}"/>
              </a:ext>
            </a:extLst>
          </p:cNvPr>
          <p:cNvSpPr txBox="1"/>
          <p:nvPr/>
        </p:nvSpPr>
        <p:spPr>
          <a:xfrm>
            <a:off x="1465470" y="3355064"/>
            <a:ext cx="982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Contractor Management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6517B4-9CD3-FE84-7E65-57043CDAD31C}"/>
              </a:ext>
            </a:extLst>
          </p:cNvPr>
          <p:cNvSpPr txBox="1"/>
          <p:nvPr/>
        </p:nvSpPr>
        <p:spPr>
          <a:xfrm>
            <a:off x="2323856" y="4431982"/>
            <a:ext cx="1011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Alarm Management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AB3A49-BD03-0C47-21B8-CBAC1225E662}"/>
              </a:ext>
            </a:extLst>
          </p:cNvPr>
          <p:cNvSpPr txBox="1"/>
          <p:nvPr/>
        </p:nvSpPr>
        <p:spPr>
          <a:xfrm>
            <a:off x="1321360" y="5726287"/>
            <a:ext cx="92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Process Evaluation</a:t>
            </a:r>
          </a:p>
        </p:txBody>
      </p:sp>
      <p:pic>
        <p:nvPicPr>
          <p:cNvPr id="45" name="Picture 137">
            <a:extLst>
              <a:ext uri="{FF2B5EF4-FFF2-40B4-BE49-F238E27FC236}">
                <a16:creationId xmlns:a16="http://schemas.microsoft.com/office/drawing/2014/main" id="{9A1F6C8A-37F0-14C3-7E19-B7606ABBA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88" y="3636674"/>
            <a:ext cx="309747" cy="52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6D8BFCC1-EAB9-A494-12EC-309338BBF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40" y="1932976"/>
            <a:ext cx="389592" cy="38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4">
            <a:extLst>
              <a:ext uri="{FF2B5EF4-FFF2-40B4-BE49-F238E27FC236}">
                <a16:creationId xmlns:a16="http://schemas.microsoft.com/office/drawing/2014/main" id="{34351BCC-4CDD-47D0-39CD-C054FB3B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30" y="4807255"/>
            <a:ext cx="546150" cy="3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BE108FE-2D1A-EDF6-EE14-0610AFB1B610}"/>
              </a:ext>
            </a:extLst>
          </p:cNvPr>
          <p:cNvSpPr txBox="1"/>
          <p:nvPr/>
        </p:nvSpPr>
        <p:spPr>
          <a:xfrm>
            <a:off x="3656044" y="3155009"/>
            <a:ext cx="81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Work Permit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0B35C4-B491-20F1-C0FD-2598121EB1F2}"/>
              </a:ext>
            </a:extLst>
          </p:cNvPr>
          <p:cNvSpPr txBox="1"/>
          <p:nvPr/>
        </p:nvSpPr>
        <p:spPr>
          <a:xfrm>
            <a:off x="5336789" y="5201182"/>
            <a:ext cx="723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Pre-Startup Safety Review (PSSR)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D09215-109B-A381-53D4-57BED98AA863}"/>
              </a:ext>
            </a:extLst>
          </p:cNvPr>
          <p:cNvSpPr txBox="1"/>
          <p:nvPr/>
        </p:nvSpPr>
        <p:spPr>
          <a:xfrm>
            <a:off x="7626559" y="1334575"/>
            <a:ext cx="95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Operating Procedures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DBA7DF-E5E7-C709-72E3-0C6506126969}"/>
              </a:ext>
            </a:extLst>
          </p:cNvPr>
          <p:cNvSpPr txBox="1"/>
          <p:nvPr/>
        </p:nvSpPr>
        <p:spPr>
          <a:xfrm>
            <a:off x="7878553" y="4098157"/>
            <a:ext cx="971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Maintenance Procedures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F5F53-4F6A-1CD2-29B6-3927F5366524}"/>
              </a:ext>
            </a:extLst>
          </p:cNvPr>
          <p:cNvSpPr txBox="1"/>
          <p:nvPr/>
        </p:nvSpPr>
        <p:spPr>
          <a:xfrm>
            <a:off x="8278922" y="3425852"/>
            <a:ext cx="1113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Preventative Maintenance (PM)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98BF8C-AE06-B8B6-A199-F235C3C5E956}"/>
              </a:ext>
            </a:extLst>
          </p:cNvPr>
          <p:cNvSpPr txBox="1"/>
          <p:nvPr/>
        </p:nvSpPr>
        <p:spPr>
          <a:xfrm>
            <a:off x="8104296" y="2739739"/>
            <a:ext cx="902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Instrument Checks/ Testing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2C929F-FC45-2085-4CE8-7EAA7C85C5EA}"/>
              </a:ext>
            </a:extLst>
          </p:cNvPr>
          <p:cNvSpPr txBox="1"/>
          <p:nvPr/>
        </p:nvSpPr>
        <p:spPr>
          <a:xfrm>
            <a:off x="6152066" y="5323025"/>
            <a:ext cx="97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Stewardship of Disabling Safety Devices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750DEB-B8B0-228D-6520-DB0D36D39BD8}"/>
              </a:ext>
            </a:extLst>
          </p:cNvPr>
          <p:cNvSpPr txBox="1"/>
          <p:nvPr/>
        </p:nvSpPr>
        <p:spPr>
          <a:xfrm>
            <a:off x="5321609" y="4749667"/>
            <a:ext cx="72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Donning PPE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7A7F3B-FB0E-50ED-EB15-E9B275332F19}"/>
              </a:ext>
            </a:extLst>
          </p:cNvPr>
          <p:cNvSpPr txBox="1"/>
          <p:nvPr/>
        </p:nvSpPr>
        <p:spPr>
          <a:xfrm>
            <a:off x="6634967" y="1671515"/>
            <a:ext cx="926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Process Safety Information (PSI)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0FBF1F-D26C-8708-9141-E7D1BC5A1E01}"/>
              </a:ext>
            </a:extLst>
          </p:cNvPr>
          <p:cNvSpPr txBox="1"/>
          <p:nvPr/>
        </p:nvSpPr>
        <p:spPr>
          <a:xfrm>
            <a:off x="7661706" y="6126397"/>
            <a:ext cx="920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Field Verification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DB2386-69D4-BF8D-7402-E4891387D44F}"/>
              </a:ext>
            </a:extLst>
          </p:cNvPr>
          <p:cNvSpPr txBox="1"/>
          <p:nvPr/>
        </p:nvSpPr>
        <p:spPr>
          <a:xfrm>
            <a:off x="6803984" y="4898496"/>
            <a:ext cx="92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Emergency Notification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D077E4D-7426-CDC8-B8C8-BE89E78258B4}"/>
              </a:ext>
            </a:extLst>
          </p:cNvPr>
          <p:cNvSpPr txBox="1"/>
          <p:nvPr/>
        </p:nvSpPr>
        <p:spPr>
          <a:xfrm>
            <a:off x="4122557" y="1553098"/>
            <a:ext cx="1005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LOTO (Lock-out/ Tag-out)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162BB2-8866-4CE1-EBA6-22A7F753F04E}"/>
              </a:ext>
            </a:extLst>
          </p:cNvPr>
          <p:cNvSpPr txBox="1"/>
          <p:nvPr/>
        </p:nvSpPr>
        <p:spPr>
          <a:xfrm>
            <a:off x="8395855" y="1788718"/>
            <a:ext cx="914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Action Item Completion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07A95107-7425-C632-51D9-3BBFA6F857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25" y="4719021"/>
            <a:ext cx="462426" cy="423408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3AFD9C8-57DC-D127-142F-BAE8D106011C}"/>
              </a:ext>
            </a:extLst>
          </p:cNvPr>
          <p:cNvSpPr txBox="1"/>
          <p:nvPr/>
        </p:nvSpPr>
        <p:spPr>
          <a:xfrm>
            <a:off x="9636939" y="4213732"/>
            <a:ext cx="95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Incident Reporting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3A0ED5-E064-8282-B90F-917A36B11420}"/>
              </a:ext>
            </a:extLst>
          </p:cNvPr>
          <p:cNvSpPr txBox="1"/>
          <p:nvPr/>
        </p:nvSpPr>
        <p:spPr>
          <a:xfrm>
            <a:off x="11022802" y="5026894"/>
            <a:ext cx="102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Field Investigation</a:t>
            </a:r>
          </a:p>
        </p:txBody>
      </p:sp>
      <p:pic>
        <p:nvPicPr>
          <p:cNvPr id="64" name="Picture 164">
            <a:extLst>
              <a:ext uri="{FF2B5EF4-FFF2-40B4-BE49-F238E27FC236}">
                <a16:creationId xmlns:a16="http://schemas.microsoft.com/office/drawing/2014/main" id="{D456C4D8-BC29-4033-19E6-8018C2C9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91" y="2099664"/>
            <a:ext cx="589145" cy="6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4D014D3-5EEA-D449-682D-D31F0C4E5FD8}"/>
              </a:ext>
            </a:extLst>
          </p:cNvPr>
          <p:cNvSpPr txBox="1"/>
          <p:nvPr/>
        </p:nvSpPr>
        <p:spPr>
          <a:xfrm>
            <a:off x="10374861" y="1650090"/>
            <a:ext cx="99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Incident Investigation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74C143F-DDC4-8220-433C-C6FD48074ACA}"/>
              </a:ext>
            </a:extLst>
          </p:cNvPr>
          <p:cNvSpPr txBox="1"/>
          <p:nvPr/>
        </p:nvSpPr>
        <p:spPr>
          <a:xfrm>
            <a:off x="11354245" y="4060161"/>
            <a:ext cx="73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Process Trending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B8B5AD-FAFB-99A4-40D6-C8E566879D78}"/>
              </a:ext>
            </a:extLst>
          </p:cNvPr>
          <p:cNvSpPr txBox="1"/>
          <p:nvPr/>
        </p:nvSpPr>
        <p:spPr>
          <a:xfrm>
            <a:off x="10101797" y="5668525"/>
            <a:ext cx="837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Inspection Data Review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CDE9FC5-AE2E-9816-0180-8147232CC2F3}"/>
              </a:ext>
            </a:extLst>
          </p:cNvPr>
          <p:cNvSpPr txBox="1"/>
          <p:nvPr/>
        </p:nvSpPr>
        <p:spPr>
          <a:xfrm>
            <a:off x="10444858" y="3189778"/>
            <a:ext cx="784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Learning from Industry Incidents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A6F2B1D-21C2-A6B4-6157-3C6280EE922A}"/>
              </a:ext>
            </a:extLst>
          </p:cNvPr>
          <p:cNvSpPr txBox="1"/>
          <p:nvPr/>
        </p:nvSpPr>
        <p:spPr>
          <a:xfrm>
            <a:off x="8761212" y="5326177"/>
            <a:ext cx="719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Metrics Review</a:t>
            </a:r>
          </a:p>
        </p:txBody>
      </p:sp>
      <p:pic>
        <p:nvPicPr>
          <p:cNvPr id="70" name="Picture 136">
            <a:extLst>
              <a:ext uri="{FF2B5EF4-FFF2-40B4-BE49-F238E27FC236}">
                <a16:creationId xmlns:a16="http://schemas.microsoft.com/office/drawing/2014/main" id="{E2EE2F3A-5473-0E4A-22DA-4C3C3D4C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001" y="6028948"/>
            <a:ext cx="543316" cy="29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E32EAC9-3E1A-5960-F4B7-A34B7CB1CC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3095" y="5051280"/>
            <a:ext cx="439856" cy="400110"/>
          </a:xfrm>
          <a:prstGeom prst="rect">
            <a:avLst/>
          </a:prstGeom>
        </p:spPr>
      </p:pic>
      <p:sp>
        <p:nvSpPr>
          <p:cNvPr id="72" name="Heart 71">
            <a:extLst>
              <a:ext uri="{FF2B5EF4-FFF2-40B4-BE49-F238E27FC236}">
                <a16:creationId xmlns:a16="http://schemas.microsoft.com/office/drawing/2014/main" id="{3E3E922A-AD09-0E02-7416-A0AF0D727DE6}"/>
              </a:ext>
            </a:extLst>
          </p:cNvPr>
          <p:cNvSpPr/>
          <p:nvPr/>
        </p:nvSpPr>
        <p:spPr>
          <a:xfrm>
            <a:off x="2601091" y="1028677"/>
            <a:ext cx="7333355" cy="5737974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3" name="Right Arrow 5">
            <a:extLst>
              <a:ext uri="{FF2B5EF4-FFF2-40B4-BE49-F238E27FC236}">
                <a16:creationId xmlns:a16="http://schemas.microsoft.com/office/drawing/2014/main" id="{2EFE1AC1-D232-D363-737D-90F5048F252D}"/>
              </a:ext>
            </a:extLst>
          </p:cNvPr>
          <p:cNvSpPr/>
          <p:nvPr/>
        </p:nvSpPr>
        <p:spPr>
          <a:xfrm>
            <a:off x="2026538" y="2396363"/>
            <a:ext cx="1393739" cy="107261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A5CFC9-49A1-0AC0-8447-400ECEF71543}"/>
              </a:ext>
            </a:extLst>
          </p:cNvPr>
          <p:cNvSpPr txBox="1"/>
          <p:nvPr/>
        </p:nvSpPr>
        <p:spPr>
          <a:xfrm>
            <a:off x="2134683" y="2671059"/>
            <a:ext cx="123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Forte" panose="03060902040502070203" pitchFamily="66" charset="0"/>
              </a:rPr>
              <a:t>Looking Forward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35637DA-6C7D-99E3-081F-ECCBC2B701D6}"/>
              </a:ext>
            </a:extLst>
          </p:cNvPr>
          <p:cNvSpPr txBox="1"/>
          <p:nvPr/>
        </p:nvSpPr>
        <p:spPr>
          <a:xfrm>
            <a:off x="3564284" y="4329550"/>
            <a:ext cx="103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Operator Rounds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33FFCAA-B74E-4476-E72D-279C7D8BBAF8}"/>
              </a:ext>
            </a:extLst>
          </p:cNvPr>
          <p:cNvSpPr txBox="1"/>
          <p:nvPr/>
        </p:nvSpPr>
        <p:spPr>
          <a:xfrm>
            <a:off x="3700676" y="5945524"/>
            <a:ext cx="1011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pic>
        <p:nvPicPr>
          <p:cNvPr id="77" name="Picture 142">
            <a:extLst>
              <a:ext uri="{FF2B5EF4-FFF2-40B4-BE49-F238E27FC236}">
                <a16:creationId xmlns:a16="http://schemas.microsoft.com/office/drawing/2014/main" id="{806199AA-603C-EF23-B634-850B3FEF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63" y="6191745"/>
            <a:ext cx="344126" cy="32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ight Arrow 4">
            <a:extLst>
              <a:ext uri="{FF2B5EF4-FFF2-40B4-BE49-F238E27FC236}">
                <a16:creationId xmlns:a16="http://schemas.microsoft.com/office/drawing/2014/main" id="{C8395F6B-DA34-197C-FD26-E56B606B286F}"/>
              </a:ext>
            </a:extLst>
          </p:cNvPr>
          <p:cNvSpPr/>
          <p:nvPr/>
        </p:nvSpPr>
        <p:spPr>
          <a:xfrm rot="10800000">
            <a:off x="9038624" y="2433839"/>
            <a:ext cx="1354175" cy="113955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2A9BD20-0650-1F4A-CFDB-A86E9E7733A1}"/>
              </a:ext>
            </a:extLst>
          </p:cNvPr>
          <p:cNvSpPr txBox="1"/>
          <p:nvPr/>
        </p:nvSpPr>
        <p:spPr>
          <a:xfrm>
            <a:off x="9396645" y="2713730"/>
            <a:ext cx="155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Forte" panose="03060902040502070203" pitchFamily="66" charset="0"/>
              </a:rPr>
              <a:t>Looking Backward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910C2EA-ADE2-013B-6CCD-2462967DF17C}"/>
              </a:ext>
            </a:extLst>
          </p:cNvPr>
          <p:cNvSpPr/>
          <p:nvPr/>
        </p:nvSpPr>
        <p:spPr>
          <a:xfrm>
            <a:off x="4684908" y="2485005"/>
            <a:ext cx="2958532" cy="1995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496285B-7065-D734-A369-FE5301EE1001}"/>
              </a:ext>
            </a:extLst>
          </p:cNvPr>
          <p:cNvCxnSpPr/>
          <p:nvPr/>
        </p:nvCxnSpPr>
        <p:spPr>
          <a:xfrm flipH="1" flipV="1">
            <a:off x="2631811" y="3213964"/>
            <a:ext cx="82148" cy="2065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88CBC98-1108-7A30-C827-DF2BEE779F87}"/>
              </a:ext>
            </a:extLst>
          </p:cNvPr>
          <p:cNvCxnSpPr>
            <a:cxnSpLocks/>
          </p:cNvCxnSpPr>
          <p:nvPr/>
        </p:nvCxnSpPr>
        <p:spPr>
          <a:xfrm flipH="1">
            <a:off x="6283982" y="2115086"/>
            <a:ext cx="177715" cy="3010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B5F3C70-E898-E721-A35B-D75A2581D355}"/>
              </a:ext>
            </a:extLst>
          </p:cNvPr>
          <p:cNvCxnSpPr>
            <a:cxnSpLocks/>
          </p:cNvCxnSpPr>
          <p:nvPr/>
        </p:nvCxnSpPr>
        <p:spPr>
          <a:xfrm>
            <a:off x="6045489" y="2062286"/>
            <a:ext cx="192944" cy="324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C3A9CC0-62BC-D6AB-5FE7-198951E27159}"/>
              </a:ext>
            </a:extLst>
          </p:cNvPr>
          <p:cNvCxnSpPr>
            <a:cxnSpLocks/>
          </p:cNvCxnSpPr>
          <p:nvPr/>
        </p:nvCxnSpPr>
        <p:spPr>
          <a:xfrm flipH="1">
            <a:off x="6270543" y="6545475"/>
            <a:ext cx="364424" cy="215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B8EA7301-6A6D-7652-ACF2-701E27EC2C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2848" y="1763962"/>
            <a:ext cx="478015" cy="35112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45D9D202-2F97-A8C9-163E-ACD80C312C94}"/>
              </a:ext>
            </a:extLst>
          </p:cNvPr>
          <p:cNvSpPr txBox="1"/>
          <p:nvPr/>
        </p:nvSpPr>
        <p:spPr>
          <a:xfrm>
            <a:off x="3419458" y="2444524"/>
            <a:ext cx="871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Job Hazard Analysis (JHA)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4927717-9AD6-7971-A238-998C536544BF}"/>
              </a:ext>
            </a:extLst>
          </p:cNvPr>
          <p:cNvSpPr txBox="1"/>
          <p:nvPr/>
        </p:nvSpPr>
        <p:spPr>
          <a:xfrm>
            <a:off x="2991812" y="1899609"/>
            <a:ext cx="99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Leadership Observations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E9A1CAFA-6992-336D-C2AB-A09C274290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1255" y="2523710"/>
            <a:ext cx="2874702" cy="1918163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16965BDC-0B42-71F6-81B7-58BCD4FBF387}"/>
              </a:ext>
            </a:extLst>
          </p:cNvPr>
          <p:cNvSpPr txBox="1"/>
          <p:nvPr/>
        </p:nvSpPr>
        <p:spPr>
          <a:xfrm>
            <a:off x="2416948" y="6028948"/>
            <a:ext cx="871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Job Safety Analysis (JSA)</a:t>
            </a:r>
          </a:p>
        </p:txBody>
      </p:sp>
    </p:spTree>
    <p:extLst>
      <p:ext uri="{BB962C8B-B14F-4D97-AF65-F5344CB8AC3E}">
        <p14:creationId xmlns:p14="http://schemas.microsoft.com/office/powerpoint/2010/main" val="5938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595" y="2842281"/>
            <a:ext cx="10310277" cy="933874"/>
          </a:xfrm>
        </p:spPr>
        <p:txBody>
          <a:bodyPr>
            <a:normAutofit fontScale="90000"/>
          </a:bodyPr>
          <a:lstStyle/>
          <a:p>
            <a:r>
              <a:rPr lang="en-US" dirty="0"/>
              <a:t>Super-Charging the Sharing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62" y="6021077"/>
            <a:ext cx="3369338" cy="83692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7EFB01-6E44-C19D-251B-CE9DA1A8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2655900"/>
            <a:ext cx="10515600" cy="33482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Improves the sense of vulnerability </a:t>
            </a:r>
          </a:p>
          <a:p>
            <a:r>
              <a:rPr lang="en-US" dirty="0"/>
              <a:t>Helps with early identification of warning signs and incident precursors</a:t>
            </a:r>
          </a:p>
          <a:p>
            <a:r>
              <a:rPr lang="en-US" dirty="0"/>
              <a:t>Enhances understanding of how human performance factors contribute to incidents</a:t>
            </a:r>
          </a:p>
          <a:p>
            <a:r>
              <a:rPr lang="en-US" dirty="0"/>
              <a:t>Provides insight for all levels in the organization</a:t>
            </a:r>
          </a:p>
          <a:p>
            <a:r>
              <a:rPr lang="en-US" dirty="0"/>
              <a:t>Fosters a culture of learning and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62" y="6021077"/>
            <a:ext cx="3369338" cy="8369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D5271AA-C996-CE6A-4B65-C581ABD02C17}"/>
              </a:ext>
            </a:extLst>
          </p:cNvPr>
          <p:cNvSpPr txBox="1">
            <a:spLocks/>
          </p:cNvSpPr>
          <p:nvPr/>
        </p:nvSpPr>
        <p:spPr>
          <a:xfrm>
            <a:off x="227348" y="410978"/>
            <a:ext cx="7550286" cy="93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</a:rPr>
              <a:t>“Throwback Thursday” Example</a:t>
            </a: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E4DAC1-0D92-835E-7545-695DDB3F2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46" y="1475278"/>
            <a:ext cx="6894615" cy="516589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A6987D7-0E0C-09BF-1BF9-5FB33FC1D166}"/>
              </a:ext>
            </a:extLst>
          </p:cNvPr>
          <p:cNvSpPr/>
          <p:nvPr/>
        </p:nvSpPr>
        <p:spPr>
          <a:xfrm>
            <a:off x="1307445" y="1465799"/>
            <a:ext cx="6894615" cy="9338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036268D-14B0-B231-578C-36AD586F3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872" y="1659881"/>
            <a:ext cx="5103797" cy="48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Pennzoil Refinery Tank Explosion (1995)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F993F-5C6C-C276-DFC6-C8E4F074FF44}"/>
              </a:ext>
            </a:extLst>
          </p:cNvPr>
          <p:cNvSpPr/>
          <p:nvPr/>
        </p:nvSpPr>
        <p:spPr>
          <a:xfrm>
            <a:off x="1307444" y="6345935"/>
            <a:ext cx="6894615" cy="2952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6A1BCC-F194-722E-7549-20AFBFD9C775}"/>
              </a:ext>
            </a:extLst>
          </p:cNvPr>
          <p:cNvSpPr/>
          <p:nvPr/>
        </p:nvSpPr>
        <p:spPr>
          <a:xfrm>
            <a:off x="1307442" y="2399673"/>
            <a:ext cx="6894615" cy="39462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682CE-FD86-D8F2-B821-EF1353F7AD13}"/>
              </a:ext>
            </a:extLst>
          </p:cNvPr>
          <p:cNvSpPr txBox="1"/>
          <p:nvPr/>
        </p:nvSpPr>
        <p:spPr>
          <a:xfrm>
            <a:off x="8450758" y="5236550"/>
            <a:ext cx="743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62" y="6021077"/>
            <a:ext cx="3369338" cy="8369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D5271AA-C996-CE6A-4B65-C581ABD02C17}"/>
              </a:ext>
            </a:extLst>
          </p:cNvPr>
          <p:cNvSpPr txBox="1">
            <a:spLocks/>
          </p:cNvSpPr>
          <p:nvPr/>
        </p:nvSpPr>
        <p:spPr>
          <a:xfrm>
            <a:off x="227348" y="410978"/>
            <a:ext cx="7550286" cy="93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</a:rPr>
              <a:t>“Throwback Thursday” Example</a:t>
            </a: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9F5C5-775D-8B43-CC49-BEEACCB46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85" y="1422062"/>
            <a:ext cx="6854023" cy="51455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BF29D3-6BB8-CFBD-044D-ED4F779BA8B0}"/>
              </a:ext>
            </a:extLst>
          </p:cNvPr>
          <p:cNvSpPr/>
          <p:nvPr/>
        </p:nvSpPr>
        <p:spPr>
          <a:xfrm>
            <a:off x="1328688" y="1392249"/>
            <a:ext cx="6894615" cy="9338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4A5A353-F831-CF62-BE06-3B3B7D3F2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115" y="1586331"/>
            <a:ext cx="5103797" cy="48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Pennzoil Refinery Tank Explosion (1995)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A9137C-9EF7-D813-2FFA-8233A472842B}"/>
              </a:ext>
            </a:extLst>
          </p:cNvPr>
          <p:cNvSpPr/>
          <p:nvPr/>
        </p:nvSpPr>
        <p:spPr>
          <a:xfrm>
            <a:off x="1328687" y="6272385"/>
            <a:ext cx="6894615" cy="2952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B52444-0124-C39C-9625-6997E95862B3}"/>
              </a:ext>
            </a:extLst>
          </p:cNvPr>
          <p:cNvSpPr/>
          <p:nvPr/>
        </p:nvSpPr>
        <p:spPr>
          <a:xfrm>
            <a:off x="1328685" y="2326123"/>
            <a:ext cx="6894615" cy="39462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0D28A-2AC8-8075-2E47-7D2AF8716622}"/>
              </a:ext>
            </a:extLst>
          </p:cNvPr>
          <p:cNvSpPr txBox="1"/>
          <p:nvPr/>
        </p:nvSpPr>
        <p:spPr>
          <a:xfrm>
            <a:off x="8450758" y="5236550"/>
            <a:ext cx="743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61" y="3011066"/>
            <a:ext cx="10310277" cy="9338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Day the Regulator Clapped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September 19, 2019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62" y="6021077"/>
            <a:ext cx="3369338" cy="836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E685CB-BE13-ECD1-5BE8-C280D4DD8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677" y="3895484"/>
            <a:ext cx="2312733" cy="21249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F72E25-AD6B-A56B-5A7B-4A9A6839AD2F}"/>
              </a:ext>
            </a:extLst>
          </p:cNvPr>
          <p:cNvSpPr/>
          <p:nvPr/>
        </p:nvSpPr>
        <p:spPr>
          <a:xfrm>
            <a:off x="2000595" y="3741098"/>
            <a:ext cx="30257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50 Throwback Thursday video sharings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5E9E2D-445B-F145-16DB-1EA24AE8C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610" y="5102941"/>
            <a:ext cx="1915457" cy="13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6" y="2962063"/>
            <a:ext cx="11439144" cy="933874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Improving Process Safety Management Performance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62" y="6021077"/>
            <a:ext cx="3369338" cy="836923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5D8F467E-FAAA-9B41-6892-69E108E0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2672870"/>
            <a:ext cx="10515600" cy="3563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Strongest process safety culture ever assessed by a leading consulting firm</a:t>
            </a:r>
          </a:p>
          <a:p>
            <a:r>
              <a:rPr lang="en-US" dirty="0"/>
              <a:t>Eighteen months without an API 754 Tier 1 or Tier 2 process safety incident (previously averaged ~5 per year)</a:t>
            </a:r>
          </a:p>
          <a:p>
            <a:pPr lvl="1"/>
            <a:r>
              <a:rPr lang="en-US" dirty="0"/>
              <a:t>Many great catches by engaged personnel</a:t>
            </a:r>
          </a:p>
          <a:p>
            <a:pPr lvl="1"/>
            <a:r>
              <a:rPr lang="en-US" dirty="0"/>
              <a:t>Strong sense of vulnerability and desire to get better</a:t>
            </a:r>
          </a:p>
          <a:p>
            <a:r>
              <a:rPr lang="en-US" dirty="0"/>
              <a:t>Re-applied concepts in Pulp and Paper industry with great success!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729204-4957-AB77-2946-9478289A19F3}"/>
              </a:ext>
            </a:extLst>
          </p:cNvPr>
          <p:cNvSpPr/>
          <p:nvPr/>
        </p:nvSpPr>
        <p:spPr>
          <a:xfrm>
            <a:off x="2905348" y="2219098"/>
            <a:ext cx="67104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E344B2A-416C-CE3C-CC18-EB1FB7F2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588132"/>
            <a:ext cx="10716491" cy="1871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Chris Robinson</a:t>
            </a:r>
          </a:p>
          <a:p>
            <a:pPr marL="0" indent="0">
              <a:buNone/>
            </a:pPr>
            <a:r>
              <a:rPr lang="en-US" i="1" dirty="0"/>
              <a:t>chris.robinson@nebulasafety.com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Matter Expert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A2D820-1863-409D-33A8-D70969A70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854" y="4778790"/>
            <a:ext cx="3369338" cy="83692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BB30C4A-53AC-EDC0-C543-A93CF4B6B734}"/>
              </a:ext>
            </a:extLst>
          </p:cNvPr>
          <p:cNvSpPr txBox="1">
            <a:spLocks/>
          </p:cNvSpPr>
          <p:nvPr/>
        </p:nvSpPr>
        <p:spPr>
          <a:xfrm>
            <a:off x="7630593" y="5714753"/>
            <a:ext cx="4561407" cy="51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www.nebulasafety.com</a:t>
            </a:r>
          </a:p>
        </p:txBody>
      </p:sp>
    </p:spTree>
    <p:extLst>
      <p:ext uri="{BB962C8B-B14F-4D97-AF65-F5344CB8AC3E}">
        <p14:creationId xmlns:p14="http://schemas.microsoft.com/office/powerpoint/2010/main" val="21509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5" y="1818470"/>
            <a:ext cx="11408829" cy="1871313"/>
          </a:xfrm>
        </p:spPr>
        <p:txBody>
          <a:bodyPr>
            <a:normAutofit fontScale="90000"/>
          </a:bodyPr>
          <a:lstStyle/>
          <a:p>
            <a:r>
              <a:rPr lang="en-US" dirty="0"/>
              <a:t>…And the Regulator Clapped</a:t>
            </a:r>
            <a:br>
              <a:rPr lang="en-US" dirty="0"/>
            </a:br>
            <a:br>
              <a:rPr lang="en-US" dirty="0"/>
            </a:br>
            <a:r>
              <a:rPr lang="en-US" sz="2300" dirty="0"/>
              <a:t>New Approaches to Maximizing Worker Engagement in Process Safety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B7B3-0664-6340-9E66-135B1565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588132"/>
            <a:ext cx="10716491" cy="1871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Chris Robinson</a:t>
            </a:r>
          </a:p>
          <a:p>
            <a:pPr marL="0" indent="0">
              <a:buNone/>
            </a:pPr>
            <a:r>
              <a:rPr lang="en-US" i="1" dirty="0"/>
              <a:t>chris.robinson@nebulasafety.com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Matter Expert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854" y="4778790"/>
            <a:ext cx="3369338" cy="83692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9F5C54-DAA6-1898-F27B-6C00C1DC4334}"/>
              </a:ext>
            </a:extLst>
          </p:cNvPr>
          <p:cNvSpPr txBox="1">
            <a:spLocks/>
          </p:cNvSpPr>
          <p:nvPr/>
        </p:nvSpPr>
        <p:spPr>
          <a:xfrm>
            <a:off x="7630593" y="5714753"/>
            <a:ext cx="4561407" cy="51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www.nebulasafety.com</a:t>
            </a:r>
          </a:p>
        </p:txBody>
      </p:sp>
    </p:spTree>
    <p:extLst>
      <p:ext uri="{BB962C8B-B14F-4D97-AF65-F5344CB8AC3E}">
        <p14:creationId xmlns:p14="http://schemas.microsoft.com/office/powerpoint/2010/main" val="41269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5" y="1818471"/>
            <a:ext cx="11408829" cy="933874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62" y="6021077"/>
            <a:ext cx="3369338" cy="83692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4BA218-DDE0-1431-41D8-C24CD951E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" y="2430801"/>
            <a:ext cx="10515600" cy="30329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Defining Process Safety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Establishing a Worker-Centric PSM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Super-Charging the Sharing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Day the Regulator Clapped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Improving Process Safety Management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34010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019" y="3043780"/>
            <a:ext cx="10310277" cy="933874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Defining Process Safety Management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62" y="6021077"/>
            <a:ext cx="3369338" cy="836923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B5CD5E2D-A764-F312-5233-45BE5E75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51" y="3666124"/>
            <a:ext cx="2940213" cy="1477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Your definition of Process Safety Management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BFEC766-5813-6FAA-D2DE-5DC18BE6F37D}"/>
              </a:ext>
            </a:extLst>
          </p:cNvPr>
          <p:cNvSpPr/>
          <p:nvPr/>
        </p:nvSpPr>
        <p:spPr>
          <a:xfrm>
            <a:off x="3657600" y="4107819"/>
            <a:ext cx="1170432" cy="59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69ADE74-875D-5057-55AB-67F221E250D7}"/>
              </a:ext>
            </a:extLst>
          </p:cNvPr>
          <p:cNvSpPr txBox="1">
            <a:spLocks/>
          </p:cNvSpPr>
          <p:nvPr/>
        </p:nvSpPr>
        <p:spPr>
          <a:xfrm>
            <a:off x="5175504" y="3770907"/>
            <a:ext cx="2940213" cy="147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you manage process safety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76E808E-7396-2395-4A35-9C920366C621}"/>
              </a:ext>
            </a:extLst>
          </p:cNvPr>
          <p:cNvSpPr/>
          <p:nvPr/>
        </p:nvSpPr>
        <p:spPr>
          <a:xfrm>
            <a:off x="7970520" y="4107819"/>
            <a:ext cx="1170432" cy="59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7E2FFD6-C1EC-1278-F5EF-CE59A2630E33}"/>
              </a:ext>
            </a:extLst>
          </p:cNvPr>
          <p:cNvSpPr txBox="1">
            <a:spLocks/>
          </p:cNvSpPr>
          <p:nvPr/>
        </p:nvSpPr>
        <p:spPr>
          <a:xfrm>
            <a:off x="9440626" y="3794143"/>
            <a:ext cx="2940213" cy="147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Your process safety performance</a:t>
            </a:r>
          </a:p>
        </p:txBody>
      </p:sp>
    </p:spTree>
    <p:extLst>
      <p:ext uri="{BB962C8B-B14F-4D97-AF65-F5344CB8AC3E}">
        <p14:creationId xmlns:p14="http://schemas.microsoft.com/office/powerpoint/2010/main" val="2731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5" y="574888"/>
            <a:ext cx="8544187" cy="9338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Process Safety?</a:t>
            </a: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62" y="6021077"/>
            <a:ext cx="3369338" cy="836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C3D466-CE5E-E9F7-5361-CCA90A35D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4" y="1668342"/>
            <a:ext cx="11808029" cy="2803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3B3765-B13E-A77C-29E3-47D9718AAAEC}"/>
              </a:ext>
            </a:extLst>
          </p:cNvPr>
          <p:cNvSpPr txBox="1"/>
          <p:nvPr/>
        </p:nvSpPr>
        <p:spPr>
          <a:xfrm>
            <a:off x="11061096" y="4602124"/>
            <a:ext cx="743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5" y="574888"/>
            <a:ext cx="8544187" cy="9338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Process Safety?</a:t>
            </a: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432" y="6217920"/>
            <a:ext cx="2557567" cy="635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C3D466-CE5E-E9F7-5361-CCA90A35D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4" y="1277839"/>
            <a:ext cx="11488660" cy="27272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E63BA5-F8BB-F8F2-FCC7-18FAA328A080}"/>
              </a:ext>
            </a:extLst>
          </p:cNvPr>
          <p:cNvSpPr/>
          <p:nvPr/>
        </p:nvSpPr>
        <p:spPr>
          <a:xfrm>
            <a:off x="1196009" y="3281549"/>
            <a:ext cx="10280904" cy="44274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9D4AA-7DA0-91BA-C8BE-B1E6BEBFA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625" y="4094183"/>
            <a:ext cx="2811100" cy="265060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F6A2B0-ED80-64AC-974B-65C07C6B6843}"/>
              </a:ext>
            </a:extLst>
          </p:cNvPr>
          <p:cNvSpPr/>
          <p:nvPr/>
        </p:nvSpPr>
        <p:spPr>
          <a:xfrm>
            <a:off x="5364086" y="4662667"/>
            <a:ext cx="255528" cy="268721"/>
          </a:xfrm>
          <a:prstGeom prst="ellipse">
            <a:avLst/>
          </a:prstGeom>
          <a:solidFill>
            <a:srgbClr val="00B05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F6DDD7-D852-565E-6DDA-70E32BDA62EA}"/>
              </a:ext>
            </a:extLst>
          </p:cNvPr>
          <p:cNvSpPr/>
          <p:nvPr/>
        </p:nvSpPr>
        <p:spPr>
          <a:xfrm>
            <a:off x="5037747" y="4821580"/>
            <a:ext cx="255528" cy="268721"/>
          </a:xfrm>
          <a:prstGeom prst="ellipse">
            <a:avLst/>
          </a:prstGeom>
          <a:solidFill>
            <a:srgbClr val="00B05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61F824-FEBB-97EC-A336-9E3179E84B8F}"/>
              </a:ext>
            </a:extLst>
          </p:cNvPr>
          <p:cNvSpPr/>
          <p:nvPr/>
        </p:nvSpPr>
        <p:spPr>
          <a:xfrm>
            <a:off x="6572387" y="4149004"/>
            <a:ext cx="2811099" cy="1838112"/>
          </a:xfrm>
          <a:prstGeom prst="ellipse">
            <a:avLst/>
          </a:prstGeom>
          <a:solidFill>
            <a:srgbClr val="00B05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1BB895-8DA6-7A9D-14A0-7DFAF13C25BB}"/>
              </a:ext>
            </a:extLst>
          </p:cNvPr>
          <p:cNvSpPr/>
          <p:nvPr/>
        </p:nvSpPr>
        <p:spPr>
          <a:xfrm>
            <a:off x="6166791" y="4539221"/>
            <a:ext cx="368418" cy="340941"/>
          </a:xfrm>
          <a:prstGeom prst="ellipse">
            <a:avLst/>
          </a:prstGeom>
          <a:solidFill>
            <a:srgbClr val="00B05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389784-FF65-05B4-942E-C9AA877B7278}"/>
              </a:ext>
            </a:extLst>
          </p:cNvPr>
          <p:cNvSpPr/>
          <p:nvPr/>
        </p:nvSpPr>
        <p:spPr>
          <a:xfrm>
            <a:off x="5726457" y="4520839"/>
            <a:ext cx="303411" cy="283656"/>
          </a:xfrm>
          <a:prstGeom prst="ellipse">
            <a:avLst/>
          </a:prstGeom>
          <a:solidFill>
            <a:srgbClr val="00B05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89A935-15DE-7322-D4E0-7B0A76809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118" y="5092719"/>
            <a:ext cx="703043" cy="1551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6E4D13-818B-833D-7B1D-8AC2E510E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917" y="4436814"/>
            <a:ext cx="1884760" cy="12609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953C23-80C8-1025-61E7-7E58AA788BBA}"/>
              </a:ext>
            </a:extLst>
          </p:cNvPr>
          <p:cNvSpPr txBox="1"/>
          <p:nvPr/>
        </p:nvSpPr>
        <p:spPr>
          <a:xfrm>
            <a:off x="10913215" y="4094183"/>
            <a:ext cx="743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5" y="574888"/>
            <a:ext cx="8544187" cy="9338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Process Safety Management?</a:t>
            </a: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62" y="6021077"/>
            <a:ext cx="3369338" cy="836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BB3718-256F-519B-51B8-F345EEBB0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5" y="1765404"/>
            <a:ext cx="11892454" cy="3583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83476-ECF2-7520-2D29-B41255367D93}"/>
              </a:ext>
            </a:extLst>
          </p:cNvPr>
          <p:cNvSpPr txBox="1"/>
          <p:nvPr/>
        </p:nvSpPr>
        <p:spPr>
          <a:xfrm>
            <a:off x="10905648" y="5421216"/>
            <a:ext cx="743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5" y="574888"/>
            <a:ext cx="8544187" cy="9338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Process Safety Management?</a:t>
            </a: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662" y="6021077"/>
            <a:ext cx="3369338" cy="836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BB3718-256F-519B-51B8-F345EEBB0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35" y="1765404"/>
            <a:ext cx="11892454" cy="35838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2C22ED-6552-AAD0-DF38-3EB0153B0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997" y="2687782"/>
            <a:ext cx="1932005" cy="1821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1DF1D-0C54-A802-414F-1612C1693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863" y="2789382"/>
            <a:ext cx="687540" cy="1720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F1163-4EBB-6792-1D8A-96B62D4444F6}"/>
              </a:ext>
            </a:extLst>
          </p:cNvPr>
          <p:cNvSpPr/>
          <p:nvPr/>
        </p:nvSpPr>
        <p:spPr>
          <a:xfrm>
            <a:off x="187035" y="4667524"/>
            <a:ext cx="11832336" cy="549165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8A533-0431-E92F-3DD6-2A29C85515E7}"/>
              </a:ext>
            </a:extLst>
          </p:cNvPr>
          <p:cNvSpPr txBox="1"/>
          <p:nvPr/>
        </p:nvSpPr>
        <p:spPr>
          <a:xfrm>
            <a:off x="10905648" y="5421216"/>
            <a:ext cx="743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0E51-060E-B645-B582-B757C69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3780"/>
            <a:ext cx="11890247" cy="933874"/>
          </a:xfrm>
        </p:spPr>
        <p:txBody>
          <a:bodyPr>
            <a:normAutofit fontScale="90000"/>
          </a:bodyPr>
          <a:lstStyle/>
          <a:p>
            <a:r>
              <a:rPr lang="en-US" dirty="0"/>
              <a:t>Establishing a Worker-Centric PSM Framework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44A8F-7F4D-9A42-BE08-3069344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62" y="6021077"/>
            <a:ext cx="3369338" cy="836923"/>
          </a:xfrm>
          <a:prstGeom prst="rect">
            <a:avLst/>
          </a:prstGeom>
        </p:spPr>
      </p:pic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D2610463-E0A3-CB17-FCFB-55A3A962C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10" y="3521308"/>
            <a:ext cx="2940213" cy="147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worker-centric PSM Framework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5053F6B-EB6F-F3B0-DEF1-D8A2ED2BEF04}"/>
              </a:ext>
            </a:extLst>
          </p:cNvPr>
          <p:cNvSpPr/>
          <p:nvPr/>
        </p:nvSpPr>
        <p:spPr>
          <a:xfrm>
            <a:off x="2940214" y="3880347"/>
            <a:ext cx="1170432" cy="59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D997C8B5-1A8E-EB15-3722-8D5E71D0DFE3}"/>
              </a:ext>
            </a:extLst>
          </p:cNvPr>
          <p:cNvSpPr txBox="1">
            <a:spLocks/>
          </p:cNvSpPr>
          <p:nvPr/>
        </p:nvSpPr>
        <p:spPr>
          <a:xfrm>
            <a:off x="4410320" y="3451971"/>
            <a:ext cx="2940213" cy="1477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Improved worker engagement in PSM activities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0ACF8F2-4C16-6C21-B3D9-8EC72B26CB0C}"/>
              </a:ext>
            </a:extLst>
          </p:cNvPr>
          <p:cNvSpPr/>
          <p:nvPr/>
        </p:nvSpPr>
        <p:spPr>
          <a:xfrm>
            <a:off x="7553081" y="3912532"/>
            <a:ext cx="1170432" cy="59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69C69C8A-7BB3-850B-3B93-EA0AAD36E1F0}"/>
              </a:ext>
            </a:extLst>
          </p:cNvPr>
          <p:cNvSpPr txBox="1">
            <a:spLocks/>
          </p:cNvSpPr>
          <p:nvPr/>
        </p:nvSpPr>
        <p:spPr>
          <a:xfrm>
            <a:off x="9119520" y="3591260"/>
            <a:ext cx="2940213" cy="147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Improved process safety performance</a:t>
            </a:r>
          </a:p>
        </p:txBody>
      </p:sp>
    </p:spTree>
    <p:extLst>
      <p:ext uri="{BB962C8B-B14F-4D97-AF65-F5344CB8AC3E}">
        <p14:creationId xmlns:p14="http://schemas.microsoft.com/office/powerpoint/2010/main" val="6270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PRING 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FBA13ED6BA242971497C782505444" ma:contentTypeVersion="4" ma:contentTypeDescription="Create a new document." ma:contentTypeScope="" ma:versionID="109d3ffe6fb99452c84039b8d46777fc">
  <xsd:schema xmlns:xsd="http://www.w3.org/2001/XMLSchema" xmlns:xs="http://www.w3.org/2001/XMLSchema" xmlns:p="http://schemas.microsoft.com/office/2006/metadata/properties" xmlns:ns2="65505cd3-98e8-402f-9780-876affdc6e2e" targetNamespace="http://schemas.microsoft.com/office/2006/metadata/properties" ma:root="true" ma:fieldsID="9b4a0e7c7a67d3d47fcd40e6a7e1c417" ns2:_="">
    <xsd:import namespace="65505cd3-98e8-402f-9780-876affdc6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05cd3-98e8-402f-9780-876affdc6e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5D16DD-BB12-431D-B71F-BCB661AAC8E4}"/>
</file>

<file path=customXml/itemProps2.xml><?xml version="1.0" encoding="utf-8"?>
<ds:datastoreItem xmlns:ds="http://schemas.openxmlformats.org/officeDocument/2006/customXml" ds:itemID="{8ACE1781-F209-4ACD-9990-00A273428A90}"/>
</file>

<file path=customXml/itemProps3.xml><?xml version="1.0" encoding="utf-8"?>
<ds:datastoreItem xmlns:ds="http://schemas.openxmlformats.org/officeDocument/2006/customXml" ds:itemID="{29A15B3B-0A0A-4264-81A9-A332871D3EE9}"/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586</Words>
  <Application>Microsoft Office PowerPoint</Application>
  <PresentationFormat>Widescreen</PresentationFormat>
  <Paragraphs>134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Forte</vt:lpstr>
      <vt:lpstr>Office Theme</vt:lpstr>
      <vt:lpstr>PowerPoint Presentation</vt:lpstr>
      <vt:lpstr>…And the Regulator Clapped  New Approaches to Maximizing Worker Engagement in Process Safety Management</vt:lpstr>
      <vt:lpstr>Agenda  </vt:lpstr>
      <vt:lpstr>Defining Process Safety Management    </vt:lpstr>
      <vt:lpstr>What is Process Safety?  </vt:lpstr>
      <vt:lpstr>What is Process Safety?  </vt:lpstr>
      <vt:lpstr>What is Process Safety Management?  </vt:lpstr>
      <vt:lpstr>What is Process Safety Management?  </vt:lpstr>
      <vt:lpstr>Establishing a Worker-Centric PSM Framework    </vt:lpstr>
      <vt:lpstr>Can We Also Manage Process Safety With Cheese?  </vt:lpstr>
      <vt:lpstr>What About Other Activities That Improve PSM Performance?  </vt:lpstr>
      <vt:lpstr>A Worker-Centric PSM Framework  </vt:lpstr>
      <vt:lpstr>Super-Charging the Sharing    </vt:lpstr>
      <vt:lpstr>PowerPoint Presentation</vt:lpstr>
      <vt:lpstr>PowerPoint Presentation</vt:lpstr>
      <vt:lpstr>The Day the Regulator Clapped  September 19, 2019    </vt:lpstr>
      <vt:lpstr>Improving Process Safety Management Performance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 Robinson</cp:lastModifiedBy>
  <cp:revision>11</cp:revision>
  <dcterms:created xsi:type="dcterms:W3CDTF">2021-06-10T01:00:09Z</dcterms:created>
  <dcterms:modified xsi:type="dcterms:W3CDTF">2023-03-07T05:18:33Z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0x01010088AFBA13ED6BA242971497C782505444</vt:lpwstr>
  </property>
</Properties>
</file>